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Clanton" userId="ca7c0009b94bca19" providerId="LiveId" clId="{F49BB130-637B-4195-9B65-B99ED04D3797}"/>
    <pc:docChg chg="modSld modMainMaster">
      <pc:chgData name="Kristen Clanton" userId="ca7c0009b94bca19" providerId="LiveId" clId="{F49BB130-637B-4195-9B65-B99ED04D3797}" dt="2018-06-18T15:59:44.089" v="14"/>
      <pc:docMkLst>
        <pc:docMk/>
      </pc:docMkLst>
      <pc:sldChg chg="modTransition">
        <pc:chgData name="Kristen Clanton" userId="ca7c0009b94bca19" providerId="LiveId" clId="{F49BB130-637B-4195-9B65-B99ED04D3797}" dt="2018-06-18T15:58:25.130" v="7"/>
        <pc:sldMkLst>
          <pc:docMk/>
          <pc:sldMk cId="473743758" sldId="256"/>
        </pc:sldMkLst>
      </pc:sldChg>
      <pc:sldChg chg="modTransition">
        <pc:chgData name="Kristen Clanton" userId="ca7c0009b94bca19" providerId="LiveId" clId="{F49BB130-637B-4195-9B65-B99ED04D3797}" dt="2018-06-18T15:59:35.210" v="12"/>
        <pc:sldMkLst>
          <pc:docMk/>
          <pc:sldMk cId="3019312249" sldId="257"/>
        </pc:sldMkLst>
      </pc:sldChg>
      <pc:sldChg chg="modTransition">
        <pc:chgData name="Kristen Clanton" userId="ca7c0009b94bca19" providerId="LiveId" clId="{F49BB130-637B-4195-9B65-B99ED04D3797}" dt="2018-06-18T15:59:40.250" v="13"/>
        <pc:sldMkLst>
          <pc:docMk/>
          <pc:sldMk cId="115647716" sldId="258"/>
        </pc:sldMkLst>
      </pc:sldChg>
      <pc:sldChg chg="modTransition">
        <pc:chgData name="Kristen Clanton" userId="ca7c0009b94bca19" providerId="LiveId" clId="{F49BB130-637B-4195-9B65-B99ED04D3797}" dt="2018-06-18T15:59:44.089" v="14"/>
        <pc:sldMkLst>
          <pc:docMk/>
          <pc:sldMk cId="646142810" sldId="259"/>
        </pc:sldMkLst>
      </pc:sldChg>
      <pc:sldMasterChg chg="modTransition modSldLayout">
        <pc:chgData name="Kristen Clanton" userId="ca7c0009b94bca19" providerId="LiveId" clId="{F49BB130-637B-4195-9B65-B99ED04D3797}" dt="2018-06-18T15:58:25.130" v="7"/>
        <pc:sldMasterMkLst>
          <pc:docMk/>
          <pc:sldMasterMk cId="0" sldId="2147483648"/>
        </pc:sldMasterMkLst>
        <pc:sldLayoutChg chg="modTransition">
          <pc:chgData name="Kristen Clanton" userId="ca7c0009b94bca19" providerId="LiveId" clId="{F49BB130-637B-4195-9B65-B99ED04D3797}" dt="2018-06-18T15:58:25.130" v="7"/>
          <pc:sldLayoutMkLst>
            <pc:docMk/>
            <pc:sldMasterMk cId="0" sldId="2147483648"/>
            <pc:sldLayoutMk cId="0" sldId="2147483649"/>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51"/>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53"/>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54"/>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55"/>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56"/>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57"/>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58"/>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59"/>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60"/>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63"/>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64"/>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65"/>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66"/>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67"/>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68"/>
          </pc:sldLayoutMkLst>
        </pc:sldLayoutChg>
        <pc:sldLayoutChg chg="modTransition">
          <pc:chgData name="Kristen Clanton" userId="ca7c0009b94bca19" providerId="LiveId" clId="{F49BB130-637B-4195-9B65-B99ED04D3797}" dt="2018-06-18T15:58:25.130" v="7"/>
          <pc:sldLayoutMkLst>
            <pc:docMk/>
            <pc:sldMasterMk cId="0" sldId="2147483648"/>
            <pc:sldLayoutMk cId="0" sldId="2147483669"/>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sndAc>
      <p:stSnd>
        <p:snd r:embed="rId1" name="arrow.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transition spd="slow">
    <p:push dir="u"/>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push dir="u"/>
    <p:sndAc>
      <p:stSnd>
        <p:snd r:embed="rId19" name="arrow.wav"/>
      </p:stSnd>
    </p:sndAc>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867F-1849-4C4B-8688-3F3D24EB37D5}"/>
              </a:ext>
            </a:extLst>
          </p:cNvPr>
          <p:cNvSpPr>
            <a:spLocks noGrp="1"/>
          </p:cNvSpPr>
          <p:nvPr>
            <p:ph type="ctrTitle"/>
          </p:nvPr>
        </p:nvSpPr>
        <p:spPr/>
        <p:txBody>
          <a:bodyPr/>
          <a:lstStyle/>
          <a:p>
            <a:r>
              <a:rPr lang="en-US" dirty="0"/>
              <a:t>Framing Sources</a:t>
            </a:r>
          </a:p>
        </p:txBody>
      </p:sp>
      <p:sp>
        <p:nvSpPr>
          <p:cNvPr id="3" name="Subtitle 2">
            <a:extLst>
              <a:ext uri="{FF2B5EF4-FFF2-40B4-BE49-F238E27FC236}">
                <a16:creationId xmlns:a16="http://schemas.microsoft.com/office/drawing/2014/main" id="{09B8EC78-BAA4-4694-8D6C-B07E67C7C7C4}"/>
              </a:ext>
            </a:extLst>
          </p:cNvPr>
          <p:cNvSpPr>
            <a:spLocks noGrp="1"/>
          </p:cNvSpPr>
          <p:nvPr>
            <p:ph type="subTitle" idx="1"/>
          </p:nvPr>
        </p:nvSpPr>
        <p:spPr/>
        <p:txBody>
          <a:bodyPr/>
          <a:lstStyle/>
          <a:p>
            <a:r>
              <a:rPr lang="en-US" dirty="0"/>
              <a:t>Kristen Clanton</a:t>
            </a:r>
          </a:p>
          <a:p>
            <a:r>
              <a:rPr lang="en-US" dirty="0"/>
              <a:t>University of Nebraska Omaha</a:t>
            </a:r>
          </a:p>
        </p:txBody>
      </p:sp>
      <p:pic>
        <p:nvPicPr>
          <p:cNvPr id="4" name="Recorded Sound">
            <a:hlinkClick r:id="" action="ppaction://media"/>
            <a:extLst>
              <a:ext uri="{FF2B5EF4-FFF2-40B4-BE49-F238E27FC236}">
                <a16:creationId xmlns:a16="http://schemas.microsoft.com/office/drawing/2014/main" id="{6F31ABD2-6E57-48D5-A66B-5622036E9E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73743758"/>
      </p:ext>
    </p:extLst>
  </p:cSld>
  <p:clrMapOvr>
    <a:masterClrMapping/>
  </p:clrMapOvr>
  <p:transition spd="slow">
    <p:push dir="u"/>
    <p:sndAc>
      <p:stSnd>
        <p:snd r:embed="rId4"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FF8C-B14F-4BDC-8815-8B0432881452}"/>
              </a:ext>
            </a:extLst>
          </p:cNvPr>
          <p:cNvSpPr>
            <a:spLocks noGrp="1"/>
          </p:cNvSpPr>
          <p:nvPr>
            <p:ph type="title"/>
          </p:nvPr>
        </p:nvSpPr>
        <p:spPr/>
        <p:txBody>
          <a:bodyPr/>
          <a:lstStyle/>
          <a:p>
            <a:r>
              <a:rPr lang="en-US" dirty="0"/>
              <a:t>Step One: Introduce the Source</a:t>
            </a:r>
          </a:p>
        </p:txBody>
      </p:sp>
      <p:sp>
        <p:nvSpPr>
          <p:cNvPr id="3" name="Content Placeholder 2">
            <a:extLst>
              <a:ext uri="{FF2B5EF4-FFF2-40B4-BE49-F238E27FC236}">
                <a16:creationId xmlns:a16="http://schemas.microsoft.com/office/drawing/2014/main" id="{C68A0935-2669-46C0-9E0D-A6C72D8D8B18}"/>
              </a:ext>
            </a:extLst>
          </p:cNvPr>
          <p:cNvSpPr>
            <a:spLocks noGrp="1"/>
          </p:cNvSpPr>
          <p:nvPr>
            <p:ph idx="1"/>
          </p:nvPr>
        </p:nvSpPr>
        <p:spPr/>
        <p:txBody>
          <a:bodyPr>
            <a:normAutofit/>
          </a:bodyPr>
          <a:lstStyle/>
          <a:p>
            <a:r>
              <a:rPr lang="en-US" dirty="0"/>
              <a:t>The first time you use a source in a paper, you need to introduce the author and/or the article by name and title. For example:</a:t>
            </a:r>
            <a:r>
              <a:rPr lang="en-US" b="1" dirty="0"/>
              <a:t> "Margaret Atwood, acclaimed Canadian novelist, writes,..."</a:t>
            </a:r>
            <a:r>
              <a:rPr lang="en-US" dirty="0"/>
              <a:t> In this example, the author is not only named, but she is also given credibility. As we have discussed in previous lectures, building credibility is vital because it shows that you are referencing someone who has a connection to your subject. </a:t>
            </a:r>
            <a:r>
              <a:rPr lang="en-US" b="1" dirty="0"/>
              <a:t>Remember that you only have to introduce a source the first time you use it, after that, the audience knows the author.</a:t>
            </a:r>
            <a:r>
              <a:rPr lang="en-US" dirty="0"/>
              <a:t> </a:t>
            </a:r>
          </a:p>
        </p:txBody>
      </p:sp>
      <p:pic>
        <p:nvPicPr>
          <p:cNvPr id="4" name="Recorded Sound">
            <a:hlinkClick r:id="" action="ppaction://media"/>
            <a:extLst>
              <a:ext uri="{FF2B5EF4-FFF2-40B4-BE49-F238E27FC236}">
                <a16:creationId xmlns:a16="http://schemas.microsoft.com/office/drawing/2014/main" id="{8C88DF07-85E7-432F-87BB-E006DA3C03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19312249"/>
      </p:ext>
    </p:extLst>
  </p:cSld>
  <p:clrMapOvr>
    <a:masterClrMapping/>
  </p:clrMapOvr>
  <p:transition spd="slow">
    <p:push dir="u"/>
    <p:sndAc>
      <p:stSnd>
        <p:snd r:embed="rId4"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5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727A-4DA6-4EC9-8314-4B5A693AA773}"/>
              </a:ext>
            </a:extLst>
          </p:cNvPr>
          <p:cNvSpPr>
            <a:spLocks noGrp="1"/>
          </p:cNvSpPr>
          <p:nvPr>
            <p:ph type="title"/>
          </p:nvPr>
        </p:nvSpPr>
        <p:spPr/>
        <p:txBody>
          <a:bodyPr/>
          <a:lstStyle/>
          <a:p>
            <a:r>
              <a:rPr lang="en-US" dirty="0"/>
              <a:t>Step Two: Cite the Source</a:t>
            </a:r>
          </a:p>
        </p:txBody>
      </p:sp>
      <p:sp>
        <p:nvSpPr>
          <p:cNvPr id="3" name="Content Placeholder 2">
            <a:extLst>
              <a:ext uri="{FF2B5EF4-FFF2-40B4-BE49-F238E27FC236}">
                <a16:creationId xmlns:a16="http://schemas.microsoft.com/office/drawing/2014/main" id="{B6BB3D54-D6E5-43B6-9A3D-76EA678D1475}"/>
              </a:ext>
            </a:extLst>
          </p:cNvPr>
          <p:cNvSpPr>
            <a:spLocks noGrp="1"/>
          </p:cNvSpPr>
          <p:nvPr>
            <p:ph idx="1"/>
          </p:nvPr>
        </p:nvSpPr>
        <p:spPr/>
        <p:txBody>
          <a:bodyPr>
            <a:normAutofit fontScale="92500"/>
          </a:bodyPr>
          <a:lstStyle/>
          <a:p>
            <a:r>
              <a:rPr lang="en-US" dirty="0"/>
              <a:t>We will discuss the three different types of in-text citations-- summaries, paraphrases, and quotes-- in the following lecture. On the topic of framing, it is important to know that citations occur immediately after you use the source, by listing the author's last name and the page number from the original source. Last name and page number are both in parentheses. </a:t>
            </a:r>
            <a:r>
              <a:rPr lang="en-US" b="1" dirty="0"/>
              <a:t>(Atwood 77)</a:t>
            </a:r>
            <a:r>
              <a:rPr lang="en-US" dirty="0"/>
              <a:t>. If there is no page number (for example, if you're using a web source) then you cite paragraph number. </a:t>
            </a:r>
            <a:r>
              <a:rPr lang="en-US" b="1" dirty="0"/>
              <a:t>(Atwood, par. 77).</a:t>
            </a:r>
            <a:r>
              <a:rPr lang="en-US" dirty="0"/>
              <a:t> Notice that a web source includes a comma between the author's last name and "par.", and because "par." is an abbreviation of "paragraph", it has a period before the paragraph number. </a:t>
            </a:r>
          </a:p>
          <a:p>
            <a:endParaRPr lang="en-US" dirty="0"/>
          </a:p>
        </p:txBody>
      </p:sp>
      <p:pic>
        <p:nvPicPr>
          <p:cNvPr id="4" name="Recorded Sound">
            <a:hlinkClick r:id="" action="ppaction://media"/>
            <a:extLst>
              <a:ext uri="{FF2B5EF4-FFF2-40B4-BE49-F238E27FC236}">
                <a16:creationId xmlns:a16="http://schemas.microsoft.com/office/drawing/2014/main" id="{927C8488-F0AB-46AE-88E2-63B6608445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5647716"/>
      </p:ext>
    </p:extLst>
  </p:cSld>
  <p:clrMapOvr>
    <a:masterClrMapping/>
  </p:clrMapOvr>
  <p:transition spd="slow">
    <p:push dir="u"/>
    <p:sndAc>
      <p:stSnd>
        <p:snd r:embed="rId4"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3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D82D-429A-47EF-8622-38BD686439A1}"/>
              </a:ext>
            </a:extLst>
          </p:cNvPr>
          <p:cNvSpPr>
            <a:spLocks noGrp="1"/>
          </p:cNvSpPr>
          <p:nvPr>
            <p:ph type="title"/>
          </p:nvPr>
        </p:nvSpPr>
        <p:spPr/>
        <p:txBody>
          <a:bodyPr/>
          <a:lstStyle/>
          <a:p>
            <a:r>
              <a:rPr lang="en-US" dirty="0"/>
              <a:t>Step Three: Respond to the Source</a:t>
            </a:r>
          </a:p>
        </p:txBody>
      </p:sp>
      <p:sp>
        <p:nvSpPr>
          <p:cNvPr id="3" name="Content Placeholder 2">
            <a:extLst>
              <a:ext uri="{FF2B5EF4-FFF2-40B4-BE49-F238E27FC236}">
                <a16:creationId xmlns:a16="http://schemas.microsoft.com/office/drawing/2014/main" id="{F7ACE3D7-FA03-4B57-A2BA-1BE8ABBA29DE}"/>
              </a:ext>
            </a:extLst>
          </p:cNvPr>
          <p:cNvSpPr>
            <a:spLocks noGrp="1"/>
          </p:cNvSpPr>
          <p:nvPr>
            <p:ph idx="1"/>
          </p:nvPr>
        </p:nvSpPr>
        <p:spPr/>
        <p:txBody>
          <a:bodyPr/>
          <a:lstStyle/>
          <a:p>
            <a:r>
              <a:rPr lang="en-US" dirty="0"/>
              <a:t>Why does this source matter? How does it connect to your main idea? What does it prove? Do you disagree with the source? Why?</a:t>
            </a:r>
          </a:p>
        </p:txBody>
      </p:sp>
      <p:pic>
        <p:nvPicPr>
          <p:cNvPr id="4" name="Recorded Sound">
            <a:hlinkClick r:id="" action="ppaction://media"/>
            <a:extLst>
              <a:ext uri="{FF2B5EF4-FFF2-40B4-BE49-F238E27FC236}">
                <a16:creationId xmlns:a16="http://schemas.microsoft.com/office/drawing/2014/main" id="{5C522D04-91F3-495C-93F7-37D59AD66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46142810"/>
      </p:ext>
    </p:extLst>
  </p:cSld>
  <p:clrMapOvr>
    <a:masterClrMapping/>
  </p:clrMapOvr>
  <p:transition spd="slow">
    <p:push dir="u"/>
    <p:sndAc>
      <p:stSnd>
        <p:snd r:embed="rId4"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9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41</TotalTime>
  <Words>155</Words>
  <Application>Microsoft Office PowerPoint</Application>
  <PresentationFormat>Widescreen</PresentationFormat>
  <Paragraphs>9</Paragraphs>
  <Slides>4</Slides>
  <Notes>0</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Framing Sources</vt:lpstr>
      <vt:lpstr>Step One: Introduce the Source</vt:lpstr>
      <vt:lpstr>Step Two: Cite the Source</vt:lpstr>
      <vt:lpstr>Step Three: Respond to the 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Sources</dc:title>
  <dc:creator>Kristen Clanton</dc:creator>
  <cp:lastModifiedBy>Kristen Clanton</cp:lastModifiedBy>
  <cp:revision>5</cp:revision>
  <dcterms:created xsi:type="dcterms:W3CDTF">2018-06-18T15:13:44Z</dcterms:created>
  <dcterms:modified xsi:type="dcterms:W3CDTF">2018-06-18T15:59:47Z</dcterms:modified>
</cp:coreProperties>
</file>